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41"/>
  </p:notesMasterIdLst>
  <p:sldIdLst>
    <p:sldId id="256" r:id="rId2"/>
    <p:sldId id="260" r:id="rId3"/>
    <p:sldId id="257" r:id="rId4"/>
    <p:sldId id="278" r:id="rId5"/>
    <p:sldId id="259" r:id="rId6"/>
    <p:sldId id="277" r:id="rId7"/>
    <p:sldId id="280" r:id="rId8"/>
    <p:sldId id="279" r:id="rId9"/>
    <p:sldId id="283" r:id="rId10"/>
    <p:sldId id="295" r:id="rId11"/>
    <p:sldId id="265" r:id="rId12"/>
    <p:sldId id="258" r:id="rId13"/>
    <p:sldId id="268" r:id="rId14"/>
    <p:sldId id="269" r:id="rId15"/>
    <p:sldId id="263" r:id="rId16"/>
    <p:sldId id="264" r:id="rId17"/>
    <p:sldId id="261" r:id="rId18"/>
    <p:sldId id="266" r:id="rId19"/>
    <p:sldId id="262" r:id="rId20"/>
    <p:sldId id="267" r:id="rId21"/>
    <p:sldId id="273" r:id="rId22"/>
    <p:sldId id="274" r:id="rId23"/>
    <p:sldId id="272" r:id="rId24"/>
    <p:sldId id="271" r:id="rId25"/>
    <p:sldId id="270" r:id="rId26"/>
    <p:sldId id="276" r:id="rId27"/>
    <p:sldId id="294" r:id="rId28"/>
    <p:sldId id="281" r:id="rId29"/>
    <p:sldId id="291" r:id="rId30"/>
    <p:sldId id="292" r:id="rId31"/>
    <p:sldId id="284" r:id="rId32"/>
    <p:sldId id="293" r:id="rId33"/>
    <p:sldId id="286" r:id="rId34"/>
    <p:sldId id="287" r:id="rId35"/>
    <p:sldId id="288" r:id="rId36"/>
    <p:sldId id="289" r:id="rId37"/>
    <p:sldId id="285" r:id="rId38"/>
    <p:sldId id="275" r:id="rId39"/>
    <p:sldId id="2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hyperlink" Target="mailto:jr_acn@Hot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nesignal.com/" TargetMode="External"/><Relationship Id="rId3" Type="http://schemas.openxmlformats.org/officeDocument/2006/relationships/hyperlink" Target="http://ionicframework.com/docs/" TargetMode="External"/><Relationship Id="rId7" Type="http://schemas.openxmlformats.org/officeDocument/2006/relationships/hyperlink" Target="https://firebase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luralsight.com/" TargetMode="External"/><Relationship Id="rId5" Type="http://schemas.openxmlformats.org/officeDocument/2006/relationships/hyperlink" Target="https://angular.io/docs/ts/latest/guide/style-guide.html" TargetMode="External"/><Relationship Id="rId4" Type="http://schemas.openxmlformats.org/officeDocument/2006/relationships/hyperlink" Target="http://ionicworldwide.herokuapp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3" y="306140"/>
            <a:ext cx="6000888" cy="604918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906819" y="2512381"/>
            <a:ext cx="4836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Parece ser incrível!</a:t>
            </a:r>
          </a:p>
          <a:p>
            <a:pPr algn="ctr"/>
            <a:r>
              <a:rPr lang="pt-BR" sz="4000" dirty="0"/>
              <a:t>Mas e agora?</a:t>
            </a:r>
          </a:p>
        </p:txBody>
      </p:sp>
    </p:spTree>
    <p:extLst>
      <p:ext uri="{BB962C8B-B14F-4D97-AF65-F5344CB8AC3E}">
        <p14:creationId xmlns:p14="http://schemas.microsoft.com/office/powerpoint/2010/main" val="175839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30" y="696828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88" y="617697"/>
            <a:ext cx="2300290" cy="23002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(NPM)</a:t>
            </a:r>
          </a:p>
          <a:p>
            <a:r>
              <a:rPr lang="pt-BR" dirty="0" err="1">
                <a:solidFill>
                  <a:schemeClr val="bg1"/>
                </a:solidFill>
              </a:rPr>
              <a:t>Webpack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49" y="1998686"/>
            <a:ext cx="1576318" cy="176352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11" y="4448907"/>
            <a:ext cx="1696960" cy="6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32357" y="503152"/>
            <a:ext cx="11164224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SCSS?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28" y="28946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353" y="3050270"/>
            <a:ext cx="4718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uma nova versão da </a:t>
            </a:r>
            <a:r>
              <a:rPr lang="pt-BR" sz="2000" i="1" dirty="0"/>
              <a:t>linguagem </a:t>
            </a:r>
            <a:r>
              <a:rPr lang="pt-BR" sz="2000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8" y="178551"/>
            <a:ext cx="6991642" cy="598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21828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175" y="2036475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7" y="15490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617119" y="675688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03" y="365760"/>
            <a:ext cx="7711348" cy="5572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1" y="193726"/>
            <a:ext cx="1606837" cy="160683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26615" y="2055677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</a:t>
            </a:r>
            <a:r>
              <a:rPr lang="pt-BR" sz="2200" dirty="0"/>
              <a:t>, não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8767" y="695939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00" y="265204"/>
            <a:ext cx="7834551" cy="56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CaixaDeTexto 1"/>
          <p:cNvSpPr txBox="1"/>
          <p:nvPr/>
        </p:nvSpPr>
        <p:spPr>
          <a:xfrm>
            <a:off x="106484" y="2309641"/>
            <a:ext cx="420893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Angular é um framework de </a:t>
            </a:r>
            <a:r>
              <a:rPr lang="en-US" sz="2400" dirty="0" err="1"/>
              <a:t>aplicações</a:t>
            </a:r>
            <a:r>
              <a:rPr lang="en-US" sz="2400" dirty="0"/>
              <a:t> web de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aberto</a:t>
            </a:r>
            <a:r>
              <a:rPr lang="en-US" sz="2400" dirty="0"/>
              <a:t>, </a:t>
            </a:r>
            <a:r>
              <a:rPr lang="en-US" sz="2400" dirty="0" err="1"/>
              <a:t>mantido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Google e pela </a:t>
            </a:r>
            <a:r>
              <a:rPr lang="en-US" sz="2400" dirty="0" err="1"/>
              <a:t>comunidade</a:t>
            </a:r>
            <a:r>
              <a:rPr lang="en-US" sz="2400" dirty="0"/>
              <a:t> e que </a:t>
            </a:r>
            <a:r>
              <a:rPr lang="en-US" sz="2400" dirty="0" err="1"/>
              <a:t>auxilia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criação</a:t>
            </a:r>
            <a:r>
              <a:rPr lang="en-US" sz="2400" dirty="0"/>
              <a:t> de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400" dirty="0"/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Consistem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 com CSS e JavaScript no </a:t>
            </a:r>
            <a:r>
              <a:rPr lang="en-US" sz="2400" dirty="0" err="1"/>
              <a:t>lado</a:t>
            </a:r>
            <a:r>
              <a:rPr lang="en-US" sz="2400" dirty="0"/>
              <a:t> do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0" y="986872"/>
            <a:ext cx="3502856" cy="3502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Retângulo 28"/>
          <p:cNvSpPr/>
          <p:nvPr/>
        </p:nvSpPr>
        <p:spPr>
          <a:xfrm>
            <a:off x="5008098" y="520505"/>
            <a:ext cx="6583680" cy="4382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865" y="1049033"/>
            <a:ext cx="5296072" cy="676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67865" y="1953071"/>
            <a:ext cx="5614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Desenvolvedor </a:t>
            </a:r>
            <a:r>
              <a:rPr lang="pt-BR" dirty="0" err="1">
                <a:solidFill>
                  <a:schemeClr val="bg1"/>
                </a:solidFill>
              </a:rPr>
              <a:t>Full-Stack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Microsoft </a:t>
            </a:r>
            <a:r>
              <a:rPr lang="pt-BR" dirty="0" err="1">
                <a:solidFill>
                  <a:schemeClr val="bg1"/>
                </a:solidFill>
              </a:rPr>
              <a:t>Certified</a:t>
            </a:r>
            <a:r>
              <a:rPr lang="pt-BR" dirty="0">
                <a:solidFill>
                  <a:schemeClr val="bg1"/>
                </a:solidFill>
              </a:rPr>
              <a:t> Professional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467865" y="3843397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E-mail: </a:t>
            </a:r>
            <a:r>
              <a:rPr lang="pt-BR" dirty="0">
                <a:solidFill>
                  <a:schemeClr val="bg1"/>
                </a:solidFill>
                <a:hlinkClick r:id="rId4"/>
              </a:rPr>
              <a:t>jr_acn@hotmail.com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juninmd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51" y="4796308"/>
            <a:ext cx="2333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7" y="259449"/>
            <a:ext cx="11948774" cy="58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65489" y="4048525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359936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94798"/>
            <a:ext cx="8759484" cy="65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3326205"/>
            <a:ext cx="47187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 </a:t>
            </a:r>
            <a:r>
              <a:rPr lang="pt-BR" sz="2400" dirty="0" err="1"/>
              <a:t>Pré</a:t>
            </a:r>
            <a:r>
              <a:rPr lang="pt-BR" sz="2400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" y="235160"/>
            <a:ext cx="4363670" cy="246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317528" y="2318200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34074" y="5655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23" y="1614031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1103527" y="1693552"/>
            <a:ext cx="471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é um interpretador de código </a:t>
            </a:r>
            <a:r>
              <a:rPr lang="pt-BR" dirty="0" err="1"/>
              <a:t>JavaScript</a:t>
            </a:r>
            <a:r>
              <a:rPr lang="pt-BR" dirty="0"/>
              <a:t> que funciona do lado do servidor. Seu objetivo é ajudar programadores na criação de aplicações de alta escalabilidade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11742" y="204776"/>
            <a:ext cx="13260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Ryan Dahl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6" y="20477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0" y="3922991"/>
            <a:ext cx="3489800" cy="135753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6569" y="5380859"/>
            <a:ext cx="47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 </a:t>
            </a: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Mananger</a:t>
            </a:r>
            <a:r>
              <a:rPr lang="pt-BR" dirty="0"/>
              <a:t>, é um famoso gerenciador de pacotes do Node.</a:t>
            </a:r>
          </a:p>
        </p:txBody>
      </p:sp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7"/>
          <a:stretch/>
        </p:blipFill>
        <p:spPr>
          <a:xfrm>
            <a:off x="6831623" y="0"/>
            <a:ext cx="5360377" cy="68707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778212" y="3682312"/>
            <a:ext cx="4718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Webpack</a:t>
            </a:r>
            <a:r>
              <a:rPr lang="pt-BR" dirty="0"/>
              <a:t> é um empacotador de código para projetos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diferencial dele é a ideia dele de modularizar seus projetos reutilizando partes de seu projeto.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Pode ser utilizado em diversos tipos de projetos web.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947604" y="204776"/>
            <a:ext cx="19046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Tobias </a:t>
            </a:r>
            <a:r>
              <a:rPr lang="pt-BR" dirty="0" err="1"/>
              <a:t>Koppers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7" y="363778"/>
            <a:ext cx="2745535" cy="30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35" y="995826"/>
            <a:ext cx="9358241" cy="527180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663702" y="288862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2"/>
                </a:solidFill>
              </a:rPr>
              <a:t>Vou ter que aprender isso tudo???</a:t>
            </a:r>
          </a:p>
        </p:txBody>
      </p:sp>
    </p:spTree>
    <p:extLst>
      <p:ext uri="{BB962C8B-B14F-4D97-AF65-F5344CB8AC3E}">
        <p14:creationId xmlns:p14="http://schemas.microsoft.com/office/powerpoint/2010/main" val="63062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352426"/>
            <a:ext cx="11063288" cy="60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556431" y="97323"/>
            <a:ext cx="3022538" cy="708025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Ionic</a:t>
            </a:r>
            <a:r>
              <a:rPr lang="pt-BR" dirty="0">
                <a:solidFill>
                  <a:schemeClr val="tx1"/>
                </a:solidFill>
              </a:rPr>
              <a:t>???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4" y="662490"/>
            <a:ext cx="9949963" cy="56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ítulo 1"/>
          <p:cNvSpPr txBox="1">
            <a:spLocks/>
          </p:cNvSpPr>
          <p:nvPr/>
        </p:nvSpPr>
        <p:spPr>
          <a:xfrm>
            <a:off x="1663701" y="176023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solidFill>
                  <a:schemeClr val="tx2"/>
                </a:solidFill>
              </a:rPr>
              <a:t>Recomendo que SIM!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15" y="882987"/>
            <a:ext cx="7872973" cy="56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5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Porém ....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1154955" y="2603500"/>
            <a:ext cx="4604007" cy="3416300"/>
          </a:xfrm>
        </p:spPr>
        <p:txBody>
          <a:bodyPr/>
          <a:lstStyle/>
          <a:p>
            <a:r>
              <a:rPr lang="pt-BR" dirty="0"/>
              <a:t>Utilizando o CLI do </a:t>
            </a:r>
            <a:r>
              <a:rPr lang="pt-BR" dirty="0" err="1"/>
              <a:t>Ionic</a:t>
            </a:r>
            <a:r>
              <a:rPr lang="pt-BR" dirty="0"/>
              <a:t>, sua vida será muito facilitada, pois a estrutura do projeto estará pronta com alguns </a:t>
            </a:r>
            <a:r>
              <a:rPr lang="pt-BR" dirty="0" err="1"/>
              <a:t>templates</a:t>
            </a:r>
            <a:r>
              <a:rPr lang="pt-BR" dirty="0"/>
              <a:t> disponíveis.</a:t>
            </a:r>
          </a:p>
          <a:p>
            <a:r>
              <a:rPr lang="pt-BR" dirty="0"/>
              <a:t>Você não precisa escrever algo para configurar o </a:t>
            </a:r>
            <a:r>
              <a:rPr lang="pt-BR" dirty="0" err="1"/>
              <a:t>webpack</a:t>
            </a:r>
            <a:r>
              <a:rPr lang="pt-BR" dirty="0"/>
              <a:t>, </a:t>
            </a:r>
            <a:r>
              <a:rPr lang="pt-BR" dirty="0" err="1"/>
              <a:t>scss</a:t>
            </a:r>
            <a:r>
              <a:rPr lang="pt-BR" dirty="0"/>
              <a:t> por exemplo.</a:t>
            </a:r>
          </a:p>
          <a:p>
            <a:r>
              <a:rPr lang="pt-BR" dirty="0"/>
              <a:t>Além disso, diversos outros serviços e plataformas podem te ajudar.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85" y="2415446"/>
            <a:ext cx="4844562" cy="3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3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Icons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10074"/>
          <a:stretch/>
        </p:blipFill>
        <p:spPr>
          <a:xfrm>
            <a:off x="1154953" y="2409091"/>
            <a:ext cx="9810750" cy="37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Creator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4" y="2313110"/>
            <a:ext cx="10877550" cy="36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9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6" y="2307614"/>
            <a:ext cx="11649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7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Deploy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0" y="2340952"/>
            <a:ext cx="111918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Package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" y="2503975"/>
            <a:ext cx="11458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http://ionicframework.com/docs/</a:t>
            </a:r>
            <a:endParaRPr lang="pt-BR" dirty="0"/>
          </a:p>
          <a:p>
            <a:r>
              <a:rPr lang="pt-BR" dirty="0"/>
              <a:t>Slack </a:t>
            </a:r>
            <a:r>
              <a:rPr lang="pt-BR" dirty="0" err="1"/>
              <a:t>Ionic</a:t>
            </a:r>
            <a:r>
              <a:rPr lang="pt-BR" dirty="0"/>
              <a:t> World </a:t>
            </a:r>
            <a:r>
              <a:rPr lang="pt-BR" dirty="0" err="1"/>
              <a:t>Wide</a:t>
            </a:r>
            <a:r>
              <a:rPr lang="pt-BR" dirty="0"/>
              <a:t>: </a:t>
            </a:r>
            <a:r>
              <a:rPr lang="pt-BR" dirty="0">
                <a:hlinkClick r:id="rId4"/>
              </a:rPr>
              <a:t>http://ionicworldwide.herokuapp.com/</a:t>
            </a:r>
            <a:endParaRPr lang="pt-BR" dirty="0"/>
          </a:p>
          <a:p>
            <a:r>
              <a:rPr lang="pt-BR" dirty="0"/>
              <a:t>Boas práticas Angular: </a:t>
            </a:r>
            <a:r>
              <a:rPr lang="pt-BR" dirty="0">
                <a:hlinkClick r:id="rId5"/>
              </a:rPr>
              <a:t>https://angular.io/docs/ts/latest/guide/style-guide.html</a:t>
            </a:r>
            <a:endParaRPr lang="pt-BR" dirty="0"/>
          </a:p>
          <a:p>
            <a:r>
              <a:rPr lang="pt-BR" dirty="0"/>
              <a:t>Cursos: </a:t>
            </a:r>
            <a:r>
              <a:rPr lang="pt-BR" dirty="0">
                <a:hlinkClick r:id="rId6"/>
              </a:rPr>
              <a:t>https://www.pluralsight.com</a:t>
            </a:r>
            <a:endParaRPr lang="pt-BR" dirty="0"/>
          </a:p>
          <a:p>
            <a:r>
              <a:rPr lang="pt-BR" dirty="0" err="1"/>
              <a:t>Firebase</a:t>
            </a:r>
            <a:r>
              <a:rPr lang="pt-BR" dirty="0"/>
              <a:t>: </a:t>
            </a:r>
            <a:r>
              <a:rPr lang="pt-BR" dirty="0">
                <a:hlinkClick r:id="rId7"/>
              </a:rPr>
              <a:t>https://firebase.google.com/</a:t>
            </a:r>
            <a:endParaRPr lang="pt-BR" dirty="0"/>
          </a:p>
          <a:p>
            <a:r>
              <a:rPr lang="pt-BR" dirty="0" err="1"/>
              <a:t>OneSignal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https://onesignal.com/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185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3712" y="837228"/>
            <a:ext cx="8827245" cy="21296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Prontos</a:t>
            </a:r>
            <a:r>
              <a:rPr lang="en-US" sz="5400" dirty="0"/>
              <a:t> para </a:t>
            </a:r>
            <a:r>
              <a:rPr lang="en-US" sz="5400" dirty="0" err="1"/>
              <a:t>criar</a:t>
            </a:r>
            <a:r>
              <a:rPr lang="en-US" sz="5400" dirty="0"/>
              <a:t> o </a:t>
            </a:r>
            <a:r>
              <a:rPr lang="en-US" sz="5400" dirty="0" err="1"/>
              <a:t>primeiro</a:t>
            </a:r>
            <a:r>
              <a:rPr lang="en-US" sz="5400" dirty="0"/>
              <a:t> APP?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94" y="3265555"/>
            <a:ext cx="4105411" cy="23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36243" y="4920180"/>
            <a:ext cx="5545537" cy="11342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Mãos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</a:t>
            </a:r>
            <a:r>
              <a:rPr lang="en-US" sz="5400" dirty="0" err="1"/>
              <a:t>massa</a:t>
            </a:r>
            <a:endParaRPr lang="en-US" sz="5400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4" y="3438557"/>
            <a:ext cx="4762500" cy="261937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7" y="778933"/>
            <a:ext cx="3846466" cy="25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4294967295"/>
          </p:nvPr>
        </p:nvSpPr>
        <p:spPr>
          <a:xfrm>
            <a:off x="1704343" y="2742929"/>
            <a:ext cx="8651630" cy="374154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 foi criado em 2012.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>
                <a:solidFill>
                  <a:schemeClr val="tx1"/>
                </a:solidFill>
              </a:rPr>
              <a:t>No inicio a ideia é gerar facilidades e boas praticas otimizando as habilidades de desenvolvedores web na construção de apps.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Drifty</a:t>
            </a:r>
            <a:r>
              <a:rPr lang="pt-BR" sz="2400" dirty="0">
                <a:solidFill>
                  <a:schemeClr val="tx1"/>
                </a:solidFill>
              </a:rPr>
              <a:t> Co é a empresa responsável pelo </a:t>
            </a: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, ela foi fundada por amigos.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1583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2956"/>
          <a:stretch/>
        </p:blipFill>
        <p:spPr>
          <a:xfrm>
            <a:off x="546218" y="581344"/>
            <a:ext cx="3458541" cy="375701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81080" y="4935833"/>
            <a:ext cx="8825658" cy="859011"/>
          </a:xfrm>
        </p:spPr>
        <p:txBody>
          <a:bodyPr/>
          <a:lstStyle/>
          <a:p>
            <a:pPr algn="ctr"/>
            <a:r>
              <a:rPr lang="pt-BR" dirty="0"/>
              <a:t>Criadores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24" name="Espaço Reservado para Imagem 23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4004759" y="581345"/>
            <a:ext cx="7624534" cy="3757017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CaixaDeTexto 24"/>
          <p:cNvSpPr txBox="1"/>
          <p:nvPr/>
        </p:nvSpPr>
        <p:spPr>
          <a:xfrm>
            <a:off x="6093909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73813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13403" y="3870790"/>
            <a:ext cx="1854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Bradley 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9608984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4000" dirty="0"/>
          </a:p>
          <a:p>
            <a:pPr lvl="1"/>
            <a:r>
              <a:rPr lang="pt-BR" sz="4000" dirty="0"/>
              <a:t>É uma </a:t>
            </a:r>
            <a:r>
              <a:rPr lang="pt-BR" sz="4000" dirty="0" err="1"/>
              <a:t>stack</a:t>
            </a:r>
            <a:r>
              <a:rPr lang="pt-BR" sz="4000" dirty="0"/>
              <a:t> de desenvolvimento, contendo como base o framework </a:t>
            </a:r>
            <a:r>
              <a:rPr lang="pt-BR" sz="4000" dirty="0" err="1"/>
              <a:t>Javascript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FF0000"/>
                </a:solidFill>
              </a:rPr>
              <a:t>Angular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87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8761412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3600" dirty="0"/>
          </a:p>
          <a:p>
            <a:pPr lvl="1"/>
            <a:r>
              <a:rPr lang="pt-BR" sz="3600" dirty="0"/>
              <a:t>Foco em desenvolver o aplicativo e não em como desenvolver.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Acesso direto a APIs nativas (como câmera, som..</a:t>
            </a:r>
            <a:r>
              <a:rPr lang="pt-BR" sz="3600" dirty="0" err="1"/>
              <a:t>etc</a:t>
            </a:r>
            <a:r>
              <a:rPr lang="pt-BR" sz="3600" dirty="0"/>
              <a:t>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847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4769" y="2577905"/>
            <a:ext cx="7623285" cy="375607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sz="3600" dirty="0"/>
              <a:t>Aplicativos híbridos! 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Com seus conhecimentos de desenvolvimento web você consegue desenvolver para plataformas como Android, iOS, Windows, Desktop etc..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6" y="2971799"/>
            <a:ext cx="3305908" cy="24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4234" y="2247373"/>
            <a:ext cx="4570494" cy="2167935"/>
          </a:xfrm>
        </p:spPr>
        <p:txBody>
          <a:bodyPr>
            <a:normAutofit/>
          </a:bodyPr>
          <a:lstStyle/>
          <a:p>
            <a:pPr lvl="1"/>
            <a:r>
              <a:rPr lang="pt-BR" sz="2400" dirty="0"/>
              <a:t>Layout adaptável conforme a plataforma. A experiência se torna mais próxima de suas identidades nativas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28" y="443133"/>
            <a:ext cx="6669592" cy="56762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3" y="4415308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4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1484</TotalTime>
  <Words>774</Words>
  <Application>Microsoft Office PowerPoint</Application>
  <PresentationFormat>Widescreen</PresentationFormat>
  <Paragraphs>130</Paragraphs>
  <Slides>39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Ionic???</vt:lpstr>
      <vt:lpstr>Um pouco de história</vt:lpstr>
      <vt:lpstr>Criadores Ionic</vt:lpstr>
      <vt:lpstr>O que é Ionic?</vt:lpstr>
      <vt:lpstr>Por que Ionic?</vt:lpstr>
      <vt:lpstr>Apresentação do PowerPoint</vt:lpstr>
      <vt:lpstr>Apresentação do PowerPoint</vt:lpstr>
      <vt:lpstr>Apresentação do PowerPoint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Porém ....</vt:lpstr>
      <vt:lpstr>Ionic Icons</vt:lpstr>
      <vt:lpstr>Ionic Creator</vt:lpstr>
      <vt:lpstr>Ionic View</vt:lpstr>
      <vt:lpstr>Ionic Deploy</vt:lpstr>
      <vt:lpstr>Ionic Package</vt:lpstr>
      <vt:lpstr>Links úteis</vt:lpstr>
      <vt:lpstr>Prontos para criar o primeiro APP?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407</cp:revision>
  <dcterms:created xsi:type="dcterms:W3CDTF">2017-04-15T19:53:52Z</dcterms:created>
  <dcterms:modified xsi:type="dcterms:W3CDTF">2017-05-06T01:00:57Z</dcterms:modified>
</cp:coreProperties>
</file>